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20"/>
  </p:handoutMasterIdLst>
  <p:sldIdLst>
    <p:sldId id="350" r:id="rId3"/>
    <p:sldId id="335" r:id="rId4"/>
    <p:sldId id="336" r:id="rId5"/>
    <p:sldId id="337" r:id="rId6"/>
    <p:sldId id="338" r:id="rId7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hyperlink" Target="http://192.168.0.3:8000/material/material/200631193109.jpg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hyperlink" Target="http://192.168.0.3:8000/material/material/200631193205.jpg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hyperlink" Target="l.exe" TargetMode="External"/><Relationship Id="rId6" Type="http://schemas.openxmlformats.org/officeDocument/2006/relationships/image" Target="../media/image25.png"/><Relationship Id="rId5" Type="http://schemas.openxmlformats.org/officeDocument/2006/relationships/hyperlink" Target="n.exe" TargetMode="External"/><Relationship Id="rId4" Type="http://schemas.openxmlformats.org/officeDocument/2006/relationships/image" Target="../media/image24.png"/><Relationship Id="rId3" Type="http://schemas.openxmlformats.org/officeDocument/2006/relationships/hyperlink" Target="t.exe" TargetMode="External"/><Relationship Id="rId2" Type="http://schemas.openxmlformats.org/officeDocument/2006/relationships/image" Target="../media/image23.png"/><Relationship Id="rId1" Type="http://schemas.openxmlformats.org/officeDocument/2006/relationships/hyperlink" Target="d.ex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2706579" y="1967994"/>
            <a:ext cx="35479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r>
              <a:rPr lang="en-US" altLang="zh-CN" sz="11500" b="1" spc="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tnl</a:t>
            </a:r>
            <a:endParaRPr lang="zh-CN" altLang="en-US" sz="11500" b="1" spc="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336358" y="82551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31659" y="1665558"/>
            <a:ext cx="2730584" cy="2822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会看图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57600" y="1845901"/>
            <a:ext cx="5486400" cy="2312497"/>
            <a:chOff x="4390600" y="1845900"/>
            <a:chExt cx="7315200" cy="2312497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4390600" y="3327400"/>
              <a:ext cx="7315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 t—ǔ----</a:t>
              </a:r>
              <a:r>
                <a:rPr lang="en-US" altLang="zh-CN" sz="4800" b="1" dirty="0" err="1">
                  <a:latin typeface="微软雅黑" panose="020B0503020204020204" charset="-122"/>
                  <a:ea typeface="微软雅黑" panose="020B0503020204020204" charset="-122"/>
                </a:rPr>
                <a:t>tǔ</a:t>
              </a: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(</a:t>
              </a:r>
              <a:r>
                <a:rPr lang="zh-CN" altLang="en-US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泥土） </a:t>
              </a:r>
              <a:endParaRPr lang="zh-CN" altLang="en-US" sz="4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4705584" y="1845900"/>
              <a:ext cx="5334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n—í----</a:t>
              </a:r>
              <a:r>
                <a:rPr lang="en-US" altLang="zh-CN" sz="4800" b="1" dirty="0" err="1">
                  <a:latin typeface="微软雅黑" panose="020B0503020204020204" charset="-122"/>
                  <a:ea typeface="微软雅黑" panose="020B0503020204020204" charset="-122"/>
                </a:rPr>
                <a:t>ní</a:t>
              </a: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4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328526" y="1803928"/>
            <a:ext cx="655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tǔ</a:t>
            </a:r>
            <a:endParaRPr lang="en-US" altLang="zh-CN" sz="40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086363" y="2746809"/>
            <a:ext cx="2971275" cy="1364385"/>
            <a:chOff x="2554333" y="2089664"/>
            <a:chExt cx="3961700" cy="13643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5179837" y="2185568"/>
              <a:ext cx="1316443" cy="126847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554333" y="2185570"/>
              <a:ext cx="1316443" cy="126847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3870776" y="2185569"/>
              <a:ext cx="1316443" cy="126847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627241" y="2089664"/>
              <a:ext cx="12769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latin typeface="楷体" panose="02010609060101010101" pitchFamily="49" charset="-122"/>
                  <a:ea typeface="楷体" panose="02010609060101010101" pitchFamily="49" charset="-122"/>
                </a:rPr>
                <a:t>马</a:t>
              </a:r>
              <a:endPara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959196" y="2117141"/>
              <a:ext cx="12769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土</a:t>
              </a:r>
              <a:endPara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39097" y="2089845"/>
              <a:ext cx="12769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不</a:t>
              </a:r>
              <a:endPara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232521" y="2111704"/>
            <a:ext cx="849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mǎ</a:t>
            </a:r>
            <a:endParaRPr lang="en-US" altLang="zh-CN" sz="40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230453" y="2111704"/>
            <a:ext cx="7333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bù</a:t>
            </a:r>
            <a:endParaRPr lang="en-US" altLang="zh-CN" sz="40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7025" y="311124"/>
            <a:ext cx="2236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会读儿歌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02187" y="1769972"/>
            <a:ext cx="3111722" cy="292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4221125" y="873618"/>
            <a:ext cx="459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qīng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qīng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tiào</a:t>
            </a:r>
            <a:endParaRPr lang="en-US" altLang="zh-CN" sz="2000" dirty="0" smtClean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轻轻跳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tù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tù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qīng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qīng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tiào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小兔小兔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轻轻跳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gǒu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gǒu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màn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màn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pǎo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spc="9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小狗小狗慢慢</a:t>
            </a:r>
            <a:r>
              <a:rPr lang="zh-CN" altLang="en-US" sz="4000" spc="900" dirty="0">
                <a:latin typeface="楷体" panose="02010609060101010101" pitchFamily="49" charset="-122"/>
                <a:ea typeface="楷体" panose="02010609060101010101" pitchFamily="49" charset="-122"/>
              </a:rPr>
              <a:t>跑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yào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shì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cǎi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téng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xiǎo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qīng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cǎo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spc="500" dirty="0">
                <a:latin typeface="楷体" panose="02010609060101010101" pitchFamily="49" charset="-122"/>
                <a:ea typeface="楷体" panose="02010609060101010101" pitchFamily="49" charset="-122"/>
              </a:rPr>
              <a:t>要是踩疼小青草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wǒ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jiù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bù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2000" dirty="0" err="1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gēn</a:t>
            </a:r>
            <a:r>
              <a:rPr lang="en-US" altLang="zh-CN" sz="20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nǐ</a:t>
            </a:r>
            <a:r>
              <a:rPr lang="en-US" altLang="zh-CN" sz="20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men </a:t>
            </a:r>
            <a:r>
              <a:rPr lang="en-US" altLang="zh-CN" sz="2000" dirty="0" err="1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hǎo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我就不跟你们好。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924" r="100000">
                        <a14:foregroundMark x1="54503" y1="44092" x2="51270" y2="90634"/>
                        <a14:foregroundMark x1="43187" y1="42507" x2="27945" y2="50432"/>
                        <a14:foregroundMark x1="30485" y1="52882" x2="30485" y2="52882"/>
                        <a14:foregroundMark x1="33949" y1="74207" x2="33949" y2="74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607" y="2092101"/>
            <a:ext cx="2233057" cy="42878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00427" y="1802508"/>
            <a:ext cx="58801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小朋友的本领真大，这节课，不但学会了这四个声母，还自己拼音节认识了生字呢！学习拼音用处真大呀！</a:t>
            </a:r>
            <a:endParaRPr lang="zh-CN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873619"/>
            <a:ext cx="3522672" cy="399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524560" y="5080000"/>
            <a:ext cx="4129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dì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di	</a:t>
            </a:r>
            <a:r>
              <a:rPr lang="en-US" altLang="zh-CN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á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en-US" altLang="zh-CN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pō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606274" y="1052245"/>
            <a:ext cx="3931452" cy="356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2369789" y="4849686"/>
            <a:ext cx="483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CN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ā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altLang="zh-CN" sz="4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CN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ɑ</a:t>
            </a:r>
            <a:r>
              <a:rPr lang="en-US" altLang="zh-CN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sz="4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sz="4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á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4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4132" y="1512372"/>
            <a:ext cx="692898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、他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衣服真好看！</a:t>
            </a:r>
            <a:r>
              <a:rPr kumimoji="1" lang="en-US" altLang="zh-CN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kumimoji="1" lang="en-US" altLang="zh-CN" sz="5400" b="1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de</a:t>
            </a:r>
            <a:endParaRPr kumimoji="1" lang="en-US" altLang="zh-CN" sz="54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kumimoji="1" lang="en-US" altLang="zh-CN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、他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</a:t>
            </a: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别爱玩。</a:t>
            </a:r>
            <a:r>
              <a:rPr kumimoji="1" lang="en-US" altLang="zh-CN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kumimoji="1" lang="en-US" altLang="zh-CN" sz="5400" b="1" dirty="0" err="1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tè</a:t>
            </a:r>
            <a:endParaRPr kumimoji="1" lang="en-US" altLang="zh-CN" sz="54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、门外有人找你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呢</a:t>
            </a: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r>
              <a:rPr kumimoji="1" lang="en-US" altLang="zh-CN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kumimoji="1" lang="en-US" altLang="zh-CN" sz="5400" b="1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ne</a:t>
            </a:r>
            <a:endParaRPr kumimoji="1" lang="en-US" altLang="zh-CN" sz="54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kumimoji="1" lang="en-US" altLang="zh-CN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、春天快来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了</a:t>
            </a:r>
            <a:r>
              <a:rPr kumimoji="1" lang="zh-CN" altLang="en-US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r>
              <a:rPr kumimoji="1" lang="en-US" altLang="zh-CN" sz="3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kumimoji="1" lang="en-US" altLang="zh-CN" sz="5400" b="1" dirty="0" smtClean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le </a:t>
            </a:r>
            <a:endParaRPr kumimoji="1" lang="en-US" altLang="zh-CN" sz="5400" b="1" dirty="0">
              <a:solidFill>
                <a:srgbClr val="FF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97724" y="2438401"/>
            <a:ext cx="37600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悟空本领特别大，</a:t>
            </a:r>
            <a:endParaRPr lang="zh-CN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天兵天将全不怕，</a:t>
            </a:r>
            <a:endParaRPr lang="zh-CN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打败哪吒三太子，</a:t>
            </a:r>
            <a:endParaRPr lang="zh-CN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乐得悟空笑哈哈。</a:t>
            </a:r>
            <a:endParaRPr lang="zh-CN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2099" y="1500189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读儿歌：</a:t>
            </a:r>
            <a:endParaRPr lang="zh-CN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858" l="0" r="99184">
                        <a14:foregroundMark x1="24633" y1="23011" x2="27080" y2="26136"/>
                        <a14:foregroundMark x1="13214" y1="26420" x2="14845" y2="29688"/>
                        <a14:foregroundMark x1="28711" y1="67614" x2="23002" y2="72301"/>
                        <a14:foregroundMark x1="13866" y1="60795" x2="7015" y2="66761"/>
                        <a14:foregroundMark x1="3426" y1="65483" x2="3426" y2="65483"/>
                        <a14:foregroundMark x1="6199" y1="67898" x2="6199" y2="67898"/>
                        <a14:foregroundMark x1="3263" y1="66477" x2="12235" y2="69318"/>
                        <a14:foregroundMark x1="88091" y1="59659" x2="86460" y2="62500"/>
                        <a14:foregroundMark x1="23654" y1="78267" x2="59380" y2="79830"/>
                        <a14:foregroundMark x1="68679" y1="39631" x2="84666" y2="31818"/>
                        <a14:foregroundMark x1="72268" y1="48580" x2="77325" y2="50710"/>
                        <a14:foregroundMark x1="74225" y1="48295" x2="74388" y2="48580"/>
                        <a14:foregroundMark x1="90701" y1="62784" x2="97553" y2="60511"/>
                        <a14:foregroundMark x1="97064" y1="59517" x2="97064" y2="59517"/>
                        <a14:foregroundMark x1="93312" y1="64205" x2="93312" y2="64205"/>
                        <a14:foregroundMark x1="86786" y1="67188" x2="86786" y2="67188"/>
                        <a14:foregroundMark x1="83687" y1="67472" x2="83687" y2="67472"/>
                        <a14:foregroundMark x1="80914" y1="67472" x2="80914" y2="67472"/>
                        <a14:foregroundMark x1="78303" y1="67045" x2="78303" y2="67045"/>
                        <a14:foregroundMark x1="87765" y1="66335" x2="87765" y2="66335"/>
                        <a14:foregroundMark x1="92170" y1="60511" x2="92170" y2="60511"/>
                        <a14:foregroundMark x1="93801" y1="59943" x2="93801" y2="59943"/>
                        <a14:foregroundMark x1="4078" y1="63920" x2="4078" y2="63920"/>
                        <a14:foregroundMark x1="5710" y1="37784" x2="17945" y2="39773"/>
                        <a14:foregroundMark x1="90865" y1="65199" x2="90865" y2="65199"/>
                        <a14:foregroundMark x1="96085" y1="62784" x2="96085" y2="62784"/>
                        <a14:foregroundMark x1="97553" y1="61648" x2="97553" y2="61648"/>
                        <a14:foregroundMark x1="98369" y1="60085" x2="98369" y2="60085"/>
                        <a14:backgroundMark x1="653" y1="37074" x2="653" y2="37074"/>
                        <a14:backgroundMark x1="816" y1="39063" x2="816" y2="39063"/>
                        <a14:backgroundMark x1="70473" y1="35938" x2="70473" y2="35938"/>
                        <a14:backgroundMark x1="67700" y1="36364" x2="67700" y2="36364"/>
                        <a14:backgroundMark x1="69331" y1="36364" x2="69331" y2="3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5411" y="3244220"/>
            <a:ext cx="2106802" cy="32260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 autoUpdateAnimBg="0" build="p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" name="Picture 2" descr="200631193059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67" b="89720" l="85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61699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2380" y="1004840"/>
            <a:ext cx="48901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敲响队鼓 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 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kumimoji="1"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26706" y="2844800"/>
            <a:ext cx="2571751" cy="1607114"/>
            <a:chOff x="5502274" y="2844800"/>
            <a:chExt cx="3429001" cy="1607114"/>
          </a:xfrm>
        </p:grpSpPr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5502275" y="2844800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5502275" y="3378200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5502275" y="3911600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5502274" y="4444999"/>
              <a:ext cx="3429001" cy="69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469606" y="1244601"/>
            <a:ext cx="8572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d</a:t>
            </a:r>
            <a:endParaRPr kumimoji="1" lang="en-US" altLang="zh-CN" sz="9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555456" y="2692400"/>
            <a:ext cx="1085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9600" b="1" dirty="0">
                <a:latin typeface="Times New Roman" panose="02020603050405020304" pitchFamily="18" charset="0"/>
              </a:rPr>
              <a:t>b</a:t>
            </a:r>
            <a:endParaRPr kumimoji="1" lang="en-US" altLang="zh-CN" sz="9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03602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Picture 9" descr="200631193109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9" b="89637" l="9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1500" y="1477050"/>
            <a:ext cx="2732809" cy="351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22700" y="1028701"/>
            <a:ext cx="45487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小鱼跳舞 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 </a:t>
            </a:r>
            <a:r>
              <a:rPr kumimoji="1" lang="en-US" altLang="zh-CN" sz="4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4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endParaRPr kumimoji="1"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37000" y="2683933"/>
            <a:ext cx="2571750" cy="1524000"/>
            <a:chOff x="5249333" y="2683933"/>
            <a:chExt cx="3429000" cy="1524000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5249333" y="268393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5249333" y="314113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5249333" y="3674533"/>
              <a:ext cx="34290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5249333" y="4207931"/>
              <a:ext cx="342900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819649" y="2457788"/>
            <a:ext cx="514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kumimoji="1" lang="en-US" altLang="zh-CN" sz="9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80194" y="2041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35425" y="2707728"/>
            <a:ext cx="2571750" cy="1678005"/>
            <a:chOff x="5249333" y="2683933"/>
            <a:chExt cx="3429000" cy="1524000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5249333" y="268393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5249333" y="314113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5249333" y="3674532"/>
              <a:ext cx="34290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5249333" y="4207931"/>
              <a:ext cx="342900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2381" y="1004840"/>
            <a:ext cx="42595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一个门洞 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 </a:t>
            </a:r>
            <a:r>
              <a:rPr kumimoji="1" lang="en-US" altLang="zh-CN" sz="4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4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endParaRPr kumimoji="1"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13672" y="2593154"/>
            <a:ext cx="90765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kumimoji="1" lang="en-US" altLang="zh-CN" sz="9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2" descr="200631193128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185" b="96815" l="3500" r="96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4625" y="1389560"/>
            <a:ext cx="3593651" cy="37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78290" y="2593154"/>
            <a:ext cx="1085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9600" b="1" dirty="0">
                <a:latin typeface="Times New Roman" panose="02020603050405020304" pitchFamily="18" charset="0"/>
              </a:rPr>
              <a:t>m</a:t>
            </a:r>
            <a:endParaRPr kumimoji="1" lang="en-US" altLang="zh-CN" sz="9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35425" y="2707728"/>
            <a:ext cx="2571750" cy="1678005"/>
            <a:chOff x="5249333" y="2683933"/>
            <a:chExt cx="3429000" cy="1524000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5249333" y="268393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5249333" y="314113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5249333" y="3674532"/>
              <a:ext cx="342900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5249333" y="4207931"/>
              <a:ext cx="342900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39381" y="1004841"/>
            <a:ext cx="38014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一根木棍 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 </a:t>
            </a:r>
            <a:r>
              <a:rPr kumimoji="1" lang="en-US" altLang="zh-CN" sz="4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kumimoji="1" lang="en-US" altLang="zh-CN" sz="4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sz="4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endParaRPr kumimoji="1" lang="en-US" altLang="zh-CN" sz="4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921250" y="2594523"/>
            <a:ext cx="8001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endParaRPr kumimoji="1" lang="en-US" altLang="zh-CN" sz="9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9" descr="200631193205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4" b="95402" l="6000" r="95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3700" y="1281020"/>
            <a:ext cx="3405982" cy="395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6" descr="E:\work\新课标配套课件全集\小学全集\mxy\小学语文\图片\xie_d.png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103" y="2100793"/>
            <a:ext cx="1114425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E:\work\新课标配套课件全集\小学全集\mxy\小学语文\图片\xie_t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678" y="2100793"/>
            <a:ext cx="840581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work\新课标配套课件全集\小学全集\mxy\小学语文\图片\xie_n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7408" y="2100793"/>
            <a:ext cx="951309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E:\work\新课标配套课件全集\小学全集\mxy\小学语文\图片\xie_l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7867" y="2100793"/>
            <a:ext cx="1012031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042752" y="899753"/>
            <a:ext cx="5058497" cy="5058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26979" y="3010792"/>
            <a:ext cx="10668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0" dirty="0">
                <a:solidFill>
                  <a:srgbClr val="FF0000"/>
                </a:solidFill>
              </a:rPr>
              <a:t>d</a:t>
            </a:r>
            <a:endParaRPr lang="en-US" altLang="zh-CN" sz="15000" dirty="0">
              <a:solidFill>
                <a:srgbClr val="FF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99654" y="741117"/>
            <a:ext cx="711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0">
                <a:solidFill>
                  <a:srgbClr val="FF0000"/>
                </a:solidFill>
              </a:rPr>
              <a:t>t</a:t>
            </a:r>
            <a:endParaRPr lang="en-US" altLang="zh-CN" sz="16000">
              <a:solidFill>
                <a:srgbClr val="FF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30847" y="5388175"/>
            <a:ext cx="1074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050511" y="564298"/>
            <a:ext cx="8001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0" dirty="0">
                <a:solidFill>
                  <a:srgbClr val="FF0000"/>
                </a:solidFill>
              </a:rPr>
              <a:t>n</a:t>
            </a:r>
            <a:endParaRPr lang="en-US" altLang="zh-CN" sz="15000" dirty="0">
              <a:solidFill>
                <a:srgbClr val="FF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668222" y="3789423"/>
            <a:ext cx="66675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0" dirty="0">
                <a:solidFill>
                  <a:srgbClr val="FF0000"/>
                </a:solidFill>
              </a:rPr>
              <a:t>l</a:t>
            </a:r>
            <a:endParaRPr lang="en-US" altLang="zh-CN" sz="1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会看图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27574" y="1963762"/>
            <a:ext cx="5486400" cy="2312497"/>
            <a:chOff x="5236765" y="1963761"/>
            <a:chExt cx="7315200" cy="2312497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236765" y="3445261"/>
              <a:ext cx="7315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l—ù-</a:t>
              </a: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---</a:t>
              </a:r>
              <a:r>
                <a:rPr lang="en-US" altLang="zh-CN" sz="4800" b="1" dirty="0" err="1">
                  <a:latin typeface="微软雅黑" panose="020B0503020204020204" charset="-122"/>
                  <a:ea typeface="微软雅黑" panose="020B0503020204020204" charset="-122"/>
                </a:rPr>
                <a:t>lù</a:t>
              </a: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 (</a:t>
              </a:r>
              <a:r>
                <a:rPr lang="zh-CN" altLang="en-US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马路） </a:t>
              </a:r>
              <a:endParaRPr lang="zh-CN" altLang="en-US" sz="4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510806" y="1963761"/>
              <a:ext cx="5334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800" b="1" dirty="0" smtClean="0">
                  <a:latin typeface="微软雅黑" panose="020B0503020204020204" charset="-122"/>
                  <a:ea typeface="微软雅黑" panose="020B0503020204020204" charset="-122"/>
                </a:rPr>
                <a:t>m</a:t>
              </a: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—ǎ----</a:t>
              </a:r>
              <a:r>
                <a:rPr lang="en-US" altLang="zh-CN" sz="4800" b="1" dirty="0" err="1">
                  <a:latin typeface="微软雅黑" panose="020B0503020204020204" charset="-122"/>
                  <a:ea typeface="微软雅黑" panose="020B0503020204020204" charset="-122"/>
                </a:rPr>
                <a:t>mǎ</a:t>
              </a:r>
              <a:r>
                <a:rPr lang="en-US" altLang="zh-CN" sz="4800" b="1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48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979" y="1930400"/>
            <a:ext cx="3029956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WPS 演示</Application>
  <PresentationFormat>全屏显示(4:3)</PresentationFormat>
  <Paragraphs>123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Times New Roman</vt:lpstr>
      <vt:lpstr>Calibri</vt:lpstr>
      <vt:lpstr>GB Pinyinok-B</vt:lpstr>
      <vt:lpstr>楷体</vt:lpstr>
      <vt:lpstr>华文细黑</vt:lpstr>
      <vt:lpstr>Arial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465</cp:revision>
  <cp:lastPrinted>2018-04-06T08:03:00Z</cp:lastPrinted>
  <dcterms:created xsi:type="dcterms:W3CDTF">2016-02-25T11:28:00Z</dcterms:created>
  <dcterms:modified xsi:type="dcterms:W3CDTF">2019-09-18T06:42:57Z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